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9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DF7D5-8A19-4955-8F5B-29E3FF6D7AA2}" type="datetimeFigureOut">
              <a:rPr lang="en-US" smtClean="0"/>
              <a:t>3/28/2017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051C4-6280-48E9-97B6-C54E1AC12D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DF7D5-8A19-4955-8F5B-29E3FF6D7AA2}" type="datetimeFigureOut">
              <a:rPr lang="en-US" smtClean="0"/>
              <a:t>3/28/2017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051C4-6280-48E9-97B6-C54E1AC12D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DF7D5-8A19-4955-8F5B-29E3FF6D7AA2}" type="datetimeFigureOut">
              <a:rPr lang="en-US" smtClean="0"/>
              <a:t>3/28/2017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051C4-6280-48E9-97B6-C54E1AC12D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DF7D5-8A19-4955-8F5B-29E3FF6D7AA2}" type="datetimeFigureOut">
              <a:rPr lang="en-US" smtClean="0"/>
              <a:t>3/28/2017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051C4-6280-48E9-97B6-C54E1AC12D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DF7D5-8A19-4955-8F5B-29E3FF6D7AA2}" type="datetimeFigureOut">
              <a:rPr lang="en-US" smtClean="0"/>
              <a:t>3/28/2017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051C4-6280-48E9-97B6-C54E1AC12D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DF7D5-8A19-4955-8F5B-29E3FF6D7AA2}" type="datetimeFigureOut">
              <a:rPr lang="en-US" smtClean="0"/>
              <a:t>3/28/2017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051C4-6280-48E9-97B6-C54E1AC12D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DF7D5-8A19-4955-8F5B-29E3FF6D7AA2}" type="datetimeFigureOut">
              <a:rPr lang="en-US" smtClean="0"/>
              <a:t>3/28/2017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051C4-6280-48E9-97B6-C54E1AC12D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DF7D5-8A19-4955-8F5B-29E3FF6D7AA2}" type="datetimeFigureOut">
              <a:rPr lang="en-US" smtClean="0"/>
              <a:t>3/28/2017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051C4-6280-48E9-97B6-C54E1AC12D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DF7D5-8A19-4955-8F5B-29E3FF6D7AA2}" type="datetimeFigureOut">
              <a:rPr lang="en-US" smtClean="0"/>
              <a:t>3/28/2017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051C4-6280-48E9-97B6-C54E1AC12D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DF7D5-8A19-4955-8F5B-29E3FF6D7AA2}" type="datetimeFigureOut">
              <a:rPr lang="en-US" smtClean="0"/>
              <a:t>3/28/2017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051C4-6280-48E9-97B6-C54E1AC12D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DF7D5-8A19-4955-8F5B-29E3FF6D7AA2}" type="datetimeFigureOut">
              <a:rPr lang="en-US" smtClean="0"/>
              <a:t>3/28/2017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051C4-6280-48E9-97B6-C54E1AC12D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0DF7D5-8A19-4955-8F5B-29E3FF6D7AA2}" type="datetimeFigureOut">
              <a:rPr lang="en-US" smtClean="0"/>
              <a:t>3/28/2017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9051C4-6280-48E9-97B6-C54E1AC12D6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5.bin"/><Relationship Id="rId4" Type="http://schemas.openxmlformats.org/officeDocument/2006/relationships/oleObject" Target="../embeddings/oleObject4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Parts of Circles Dictionary</a:t>
            </a:r>
            <a:endParaRPr lang="en-US" dirty="0"/>
          </a:p>
        </p:txBody>
      </p:sp>
      <p:pic>
        <p:nvPicPr>
          <p:cNvPr id="1026" name="Picture 2" descr="C:\Users\jphillips\AppData\Local\Microsoft\Windows\INetCache\IE\H2HMW0KB\Circles-In-Circle[1]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2489" y="1600200"/>
            <a:ext cx="4479021" cy="45259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Inscribed angle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An angle with the vertex ON the circle.  The two sides of the angle are chords.</a:t>
            </a:r>
            <a:endParaRPr lang="en-US" dirty="0"/>
          </a:p>
        </p:txBody>
      </p:sp>
      <p:pic>
        <p:nvPicPr>
          <p:cNvPr id="5" name="Content Placeholder 4" descr="inscribed angle.pn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798304" y="1828800"/>
            <a:ext cx="2893134" cy="3148806"/>
          </a:xfrm>
        </p:spPr>
      </p:pic>
      <p:sp>
        <p:nvSpPr>
          <p:cNvPr id="6" name="TextBox 5"/>
          <p:cNvSpPr txBox="1"/>
          <p:nvPr/>
        </p:nvSpPr>
        <p:spPr>
          <a:xfrm>
            <a:off x="5943600" y="4648200"/>
            <a:ext cx="2133600" cy="120032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RQ and PQ are chords of the circle.  They are the sides of angle RQP.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A portion of the circumference of the circle, defined by two endpoints.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The symbol is </a:t>
            </a:r>
            <a:endParaRPr lang="en-US" dirty="0"/>
          </a:p>
        </p:txBody>
      </p:sp>
      <p:pic>
        <p:nvPicPr>
          <p:cNvPr id="6" name="Content Placeholder 5" descr="arc of a circle.pn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640603" y="2057400"/>
            <a:ext cx="3074647" cy="2739231"/>
          </a:xfrm>
        </p:spPr>
      </p:pic>
      <p:sp>
        <p:nvSpPr>
          <p:cNvPr id="5" name="Arc 4"/>
          <p:cNvSpPr/>
          <p:nvPr/>
        </p:nvSpPr>
        <p:spPr>
          <a:xfrm rot="19721115">
            <a:off x="2434212" y="4084974"/>
            <a:ext cx="914400" cy="533400"/>
          </a:xfrm>
          <a:prstGeom prst="arc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Minor arc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An arc with a measure that is LESS than 180°.</a:t>
            </a:r>
          </a:p>
          <a:p>
            <a:pPr>
              <a:buNone/>
            </a:pPr>
            <a:r>
              <a:rPr lang="en-US" dirty="0" smtClean="0"/>
              <a:t>Use two letters to name the arc.</a:t>
            </a:r>
          </a:p>
          <a:p>
            <a:pPr>
              <a:buNone/>
            </a:pPr>
            <a:r>
              <a:rPr lang="en-US" dirty="0" smtClean="0"/>
              <a:t>Arc AB.</a:t>
            </a:r>
            <a:endParaRPr lang="en-US" dirty="0"/>
          </a:p>
        </p:txBody>
      </p:sp>
      <p:pic>
        <p:nvPicPr>
          <p:cNvPr id="7" name="Content Placeholder 6" descr="minor arc.pn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016973" y="2133600"/>
            <a:ext cx="3774477" cy="2463006"/>
          </a:xfrm>
        </p:spPr>
      </p:pic>
      <p:sp>
        <p:nvSpPr>
          <p:cNvPr id="8" name="TextBox 7"/>
          <p:cNvSpPr txBox="1"/>
          <p:nvPr/>
        </p:nvSpPr>
        <p:spPr>
          <a:xfrm>
            <a:off x="3962400" y="3352800"/>
            <a:ext cx="762000" cy="38100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Major arc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An arc with a measure that is GREATER than 180°.</a:t>
            </a:r>
          </a:p>
          <a:p>
            <a:pPr>
              <a:buNone/>
            </a:pPr>
            <a:r>
              <a:rPr lang="en-US" dirty="0" smtClean="0"/>
              <a:t>Use THREE letters to name.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Arc ADB.</a:t>
            </a:r>
            <a:endParaRPr lang="en-US" dirty="0"/>
          </a:p>
        </p:txBody>
      </p:sp>
      <p:pic>
        <p:nvPicPr>
          <p:cNvPr id="7" name="Content Placeholder 6" descr="minor arc.pn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343400" y="2346607"/>
            <a:ext cx="3448050" cy="2249999"/>
          </a:xfrm>
        </p:spPr>
      </p:pic>
      <p:sp>
        <p:nvSpPr>
          <p:cNvPr id="8" name="TextBox 7"/>
          <p:cNvSpPr txBox="1"/>
          <p:nvPr/>
        </p:nvSpPr>
        <p:spPr>
          <a:xfrm>
            <a:off x="7162800" y="2895600"/>
            <a:ext cx="6858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Semi-circle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An arc with endpoints that are on the diameter.  </a:t>
            </a:r>
          </a:p>
          <a:p>
            <a:pPr>
              <a:buNone/>
            </a:pPr>
            <a:r>
              <a:rPr lang="en-US" dirty="0" smtClean="0"/>
              <a:t>ALWAYS EQUALS 180°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Use three letters to name.</a:t>
            </a:r>
            <a:endParaRPr lang="en-US" dirty="0"/>
          </a:p>
        </p:txBody>
      </p:sp>
      <p:pic>
        <p:nvPicPr>
          <p:cNvPr id="5" name="Content Placeholder 4" descr="semicircle.pn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281785" y="2590800"/>
            <a:ext cx="4143375" cy="2209800"/>
          </a:xfr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Area of a circle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area is the space inside the circle.</a:t>
            </a:r>
          </a:p>
          <a:p>
            <a:r>
              <a:rPr lang="en-US" dirty="0" smtClean="0"/>
              <a:t>You have to know the radius to find the area.</a:t>
            </a:r>
          </a:p>
          <a:p>
            <a:endParaRPr lang="en-US" dirty="0"/>
          </a:p>
          <a:p>
            <a:r>
              <a:rPr lang="en-US" dirty="0" smtClean="0"/>
              <a:t>The formula is:  A=       </a:t>
            </a:r>
            <a:r>
              <a:rPr lang="en-US" sz="4000" dirty="0" smtClean="0"/>
              <a:t>r</a:t>
            </a:r>
            <a:r>
              <a:rPr lang="en-US" sz="4000" baseline="30000" dirty="0" smtClean="0"/>
              <a:t>2</a:t>
            </a:r>
            <a:r>
              <a:rPr lang="en-US" sz="4000" dirty="0" smtClean="0"/>
              <a:t>, </a:t>
            </a:r>
            <a:r>
              <a:rPr lang="en-US" dirty="0" smtClean="0"/>
              <a:t>where r is the radius.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2050" name="Equation" r:id="rId3" imgW="114120" imgH="215640" progId="Equation.3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2051" name="Equation" r:id="rId4" imgW="114120" imgH="215640" progId="Equation.3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3962400" y="3429000"/>
          <a:ext cx="603250" cy="603250"/>
        </p:xfrm>
        <a:graphic>
          <a:graphicData uri="http://schemas.openxmlformats.org/presentationml/2006/ole">
            <p:oleObj spid="_x0000_s2052" name="Equation" r:id="rId5" imgW="139680" imgH="139680" progId="Equation.3">
              <p:embed/>
            </p:oleObj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Circumference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The circumference of a circle is its perimeter.</a:t>
            </a:r>
          </a:p>
          <a:p>
            <a:pPr>
              <a:buNone/>
            </a:pPr>
            <a:r>
              <a:rPr lang="en-US" dirty="0" smtClean="0"/>
              <a:t>Depending on whether you know the radius or the diameter, there are two formulas.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5" name="Picture 4" descr="circumference formula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2000" y="3429000"/>
            <a:ext cx="2247900" cy="245745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505200" y="4114800"/>
            <a:ext cx="35052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d</a:t>
            </a:r>
            <a:r>
              <a:rPr lang="en-US" sz="2800" dirty="0" smtClean="0"/>
              <a:t> = diameter</a:t>
            </a:r>
          </a:p>
          <a:p>
            <a:endParaRPr lang="en-US" sz="2800" dirty="0"/>
          </a:p>
          <a:p>
            <a:r>
              <a:rPr lang="en-US" sz="2800" dirty="0" smtClean="0"/>
              <a:t>r= radius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Arc length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95400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Arc length is the measurement of a piece of the circumference of a circle.</a:t>
            </a:r>
          </a:p>
          <a:p>
            <a:pPr>
              <a:buNone/>
            </a:pPr>
            <a:r>
              <a:rPr lang="en-US" dirty="0" smtClean="0"/>
              <a:t>You need to know the measure of the central angle that intercepts the arc, and you need to know the radius or the diameter of the circle.</a:t>
            </a:r>
            <a:endParaRPr lang="en-US" dirty="0"/>
          </a:p>
        </p:txBody>
      </p:sp>
      <p:pic>
        <p:nvPicPr>
          <p:cNvPr id="4" name="Picture 3" descr="arc length formul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09600" y="3886200"/>
            <a:ext cx="2604655" cy="24384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962400" y="4953000"/>
            <a:ext cx="3810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**If you have the diameter, use             instead of </a:t>
            </a:r>
            <a:endParaRPr lang="en-US" sz="2400" dirty="0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4724400" y="5334000"/>
          <a:ext cx="533400" cy="439271"/>
        </p:xfrm>
        <a:graphic>
          <a:graphicData uri="http://schemas.openxmlformats.org/presentationml/2006/ole">
            <p:oleObj spid="_x0000_s4100" name="Equation" r:id="rId4" imgW="215640" imgH="177480" progId="Equation.3">
              <p:embed/>
            </p:oleObj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6629400" y="5334000"/>
          <a:ext cx="666750" cy="444500"/>
        </p:xfrm>
        <a:graphic>
          <a:graphicData uri="http://schemas.openxmlformats.org/presentationml/2006/ole">
            <p:oleObj spid="_x0000_s4101" name="Equation" r:id="rId5" imgW="266400" imgH="177480" progId="Equation.3">
              <p:embed/>
            </p:oleObj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Circle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 smtClean="0"/>
              <a:t>The set of points equidistant from a given point (called the center).</a:t>
            </a:r>
            <a:endParaRPr lang="en-US" dirty="0"/>
          </a:p>
        </p:txBody>
      </p:sp>
      <p:pic>
        <p:nvPicPr>
          <p:cNvPr id="5" name="Content Placeholder 4" descr="c1_img4.pn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876800" y="2057400"/>
            <a:ext cx="3600450" cy="3486150"/>
          </a:xfrm>
        </p:spPr>
      </p:pic>
      <p:sp>
        <p:nvSpPr>
          <p:cNvPr id="6" name="TextBox 5"/>
          <p:cNvSpPr txBox="1"/>
          <p:nvPr/>
        </p:nvSpPr>
        <p:spPr>
          <a:xfrm>
            <a:off x="6477000" y="3505200"/>
            <a:ext cx="304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Radius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A segment with one point at the center of the circle and the other endpoint on the circle.</a:t>
            </a:r>
            <a:endParaRPr lang="en-US" dirty="0"/>
          </a:p>
        </p:txBody>
      </p:sp>
      <p:pic>
        <p:nvPicPr>
          <p:cNvPr id="5" name="Content Placeholder 4" descr="radius.pn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040363" y="2286001"/>
            <a:ext cx="2712987" cy="2629694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Chord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A segment with endpoints on the circle.</a:t>
            </a:r>
            <a:endParaRPr lang="en-US" dirty="0"/>
          </a:p>
        </p:txBody>
      </p:sp>
      <p:pic>
        <p:nvPicPr>
          <p:cNvPr id="5" name="Content Placeholder 4" descr="chord.pn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116808" y="2438400"/>
            <a:ext cx="2665117" cy="2448719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Diameter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A chord that passes through the center of the circle.</a:t>
            </a:r>
          </a:p>
          <a:p>
            <a:r>
              <a:rPr lang="en-US" dirty="0" smtClean="0"/>
              <a:t>The diameter is double the size of the radius.</a:t>
            </a:r>
            <a:endParaRPr lang="en-US" dirty="0"/>
          </a:p>
        </p:txBody>
      </p:sp>
      <p:pic>
        <p:nvPicPr>
          <p:cNvPr id="5" name="Content Placeholder 4" descr="diameter.pn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942350" y="1981200"/>
            <a:ext cx="2406187" cy="2624931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Secant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A line that intersects the circle in exactly two places.</a:t>
            </a:r>
            <a:endParaRPr lang="en-US" dirty="0"/>
          </a:p>
        </p:txBody>
      </p:sp>
      <p:pic>
        <p:nvPicPr>
          <p:cNvPr id="5" name="Content Placeholder 4" descr="secant.pn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423626" y="2209800"/>
            <a:ext cx="3424974" cy="2523665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Tangent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A line that intersects the circle in exactly one point.</a:t>
            </a:r>
            <a:endParaRPr lang="en-US" dirty="0"/>
          </a:p>
        </p:txBody>
      </p:sp>
      <p:pic>
        <p:nvPicPr>
          <p:cNvPr id="5" name="Content Placeholder 4" descr="tangent.pn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724400" y="1879600"/>
            <a:ext cx="2857500" cy="2917031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Point of tangency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The point at which a tangent line intersects the circle.</a:t>
            </a:r>
            <a:endParaRPr lang="en-US" dirty="0"/>
          </a:p>
        </p:txBody>
      </p:sp>
      <p:pic>
        <p:nvPicPr>
          <p:cNvPr id="5" name="Content Placeholder 4" descr="point of tangency.pn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643059" y="2286000"/>
            <a:ext cx="3227695" cy="2514600"/>
          </a:xfrm>
        </p:spPr>
      </p:pic>
      <p:sp>
        <p:nvSpPr>
          <p:cNvPr id="6" name="TextBox 5"/>
          <p:cNvSpPr txBox="1"/>
          <p:nvPr/>
        </p:nvSpPr>
        <p:spPr>
          <a:xfrm>
            <a:off x="5867400" y="23622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Central angle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A angle with the vertex at the center of the circle.  The sides of the angle are two radii.</a:t>
            </a:r>
            <a:endParaRPr lang="en-US" dirty="0"/>
          </a:p>
        </p:txBody>
      </p:sp>
      <p:pic>
        <p:nvPicPr>
          <p:cNvPr id="5" name="Content Placeholder 4" descr="central angle.pn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800600" y="1882274"/>
            <a:ext cx="2490787" cy="2642896"/>
          </a:xfrm>
        </p:spPr>
      </p:pic>
      <p:sp>
        <p:nvSpPr>
          <p:cNvPr id="6" name="TextBox 5"/>
          <p:cNvSpPr txBox="1"/>
          <p:nvPr/>
        </p:nvSpPr>
        <p:spPr>
          <a:xfrm>
            <a:off x="6477000" y="4648200"/>
            <a:ext cx="2133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OA and OC are both a radius of the circle.  They are the sides of  angle AOC.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401</Words>
  <Application>Microsoft Office PowerPoint</Application>
  <PresentationFormat>On-screen Show (4:3)</PresentationFormat>
  <Paragraphs>59</Paragraphs>
  <Slides>17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9" baseType="lpstr">
      <vt:lpstr>Office Theme</vt:lpstr>
      <vt:lpstr>Microsoft Equation 3.0</vt:lpstr>
      <vt:lpstr>Parts of Circles Dictionary</vt:lpstr>
      <vt:lpstr>Circle</vt:lpstr>
      <vt:lpstr>Radius</vt:lpstr>
      <vt:lpstr>Chord</vt:lpstr>
      <vt:lpstr>Diameter</vt:lpstr>
      <vt:lpstr>Secant</vt:lpstr>
      <vt:lpstr>Tangent</vt:lpstr>
      <vt:lpstr>Point of tangency</vt:lpstr>
      <vt:lpstr>Central angle</vt:lpstr>
      <vt:lpstr>Inscribed angle</vt:lpstr>
      <vt:lpstr>Arc</vt:lpstr>
      <vt:lpstr>Minor arc</vt:lpstr>
      <vt:lpstr>Major arc</vt:lpstr>
      <vt:lpstr>Semi-circle</vt:lpstr>
      <vt:lpstr>Area of a circle</vt:lpstr>
      <vt:lpstr>Circumference</vt:lpstr>
      <vt:lpstr>Arc length</vt:lpstr>
    </vt:vector>
  </TitlesOfParts>
  <Company>lsps.org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Parts of Circles Dictionary</dc:title>
  <dc:creator>jphillips</dc:creator>
  <cp:lastModifiedBy>jphillips</cp:lastModifiedBy>
  <cp:revision>16</cp:revision>
  <dcterms:created xsi:type="dcterms:W3CDTF">2017-03-28T16:22:19Z</dcterms:created>
  <dcterms:modified xsi:type="dcterms:W3CDTF">2017-03-28T17:23:43Z</dcterms:modified>
</cp:coreProperties>
</file>